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comments+xml" PartName="/ppt/comments/comment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commentAuthors+xml" PartName="/ppt/commentAuthor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2" name="captmichael12"/>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4" Type="http://schemas.openxmlformats.org/officeDocument/2006/relationships/slide" Target="slides/slide8.xml"/><Relationship Id="rId2" Type="http://schemas.openxmlformats.org/officeDocument/2006/relationships/presProps" Target="presProps.xml"/><Relationship Id="rId12" Type="http://schemas.openxmlformats.org/officeDocument/2006/relationships/slide" Target="slides/slide6.xml"/><Relationship Id="rId13" Type="http://schemas.openxmlformats.org/officeDocument/2006/relationships/slide" Target="slides/slide7.xml"/><Relationship Id="rId1" Type="http://schemas.openxmlformats.org/officeDocument/2006/relationships/theme" Target="theme/theme1.xml"/><Relationship Id="rId4" Type="http://schemas.openxmlformats.org/officeDocument/2006/relationships/commentAuthors" Target="commentAuthors.xml"/><Relationship Id="rId10" Type="http://schemas.openxmlformats.org/officeDocument/2006/relationships/slide" Target="slides/slide4.xml"/><Relationship Id="rId3" Type="http://schemas.openxmlformats.org/officeDocument/2006/relationships/tableStyles" Target="tableStyles.xml"/><Relationship Id="rId11" Type="http://schemas.openxmlformats.org/officeDocument/2006/relationships/slide" Target="slides/slide5.xml"/><Relationship Id="rId9"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Master" Target="slideMasters/slideMaster1.xml"/><Relationship Id="rId8" Type="http://schemas.openxmlformats.org/officeDocument/2006/relationships/slide" Target="slides/slide2.xml"/><Relationship Id="rId7"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Can you guys see these comments?</p:text>
  </p:cm>
  <p:cm authorId="0" idx="2">
    <p:pos x="6000" y="100"/>
    <p:text>I made changes, are they ok?</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t/>
            </a:r>
            <a:endParaRPr/>
          </a:p>
          <a:p>
            <a:pPr rtl="0">
              <a:spcBef>
                <a:spcPts val="0"/>
              </a:spcBef>
              <a:buNone/>
            </a:pPr>
            <a:r>
              <a:t/>
            </a:r>
            <a:endParaRPr/>
          </a:p>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5176499"/>
          </a:xfrm>
          <a:prstGeom prst="rect">
            <a:avLst/>
          </a:prstGeom>
          <a:gradFill>
            <a:gsLst>
              <a:gs pos="0">
                <a:srgbClr val="003171"/>
              </a:gs>
              <a:gs pos="100000">
                <a:srgbClr val="549FFF"/>
              </a:gs>
            </a:gsLst>
            <a:lin ang="7920000" scaled="0"/>
          </a:gra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flipH="1">
            <a:off x="-3832" y="12039"/>
            <a:ext cx="10925833" cy="516506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flipH="1">
            <a:off x="14659" y="660"/>
            <a:ext cx="10500940" cy="516506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b" bIns="45700" lIns="91425" rIns="91425" tIns="45700">
            <a:noAutofit/>
          </a:bodyPr>
          <a:lstStyle/>
          <a:p>
            <a:pPr>
              <a:spcBef>
                <a:spcPts val="0"/>
              </a:spcBef>
              <a:buNone/>
            </a:pPr>
            <a:r>
              <a:t/>
            </a:r>
            <a:endParaRPr/>
          </a:p>
        </p:txBody>
      </p:sp>
      <p:sp>
        <p:nvSpPr>
          <p:cNvPr id="12" name="Shape 12"/>
          <p:cNvSpPr/>
          <p:nvPr/>
        </p:nvSpPr>
        <p:spPr>
          <a:xfrm>
            <a:off x="-846666" y="-661"/>
            <a:ext cx="2167466" cy="5176308"/>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3" name="Shape 13"/>
          <p:cNvSpPr/>
          <p:nvPr/>
        </p:nvSpPr>
        <p:spPr>
          <a:xfrm flipH="1" rot="10800000">
            <a:off x="-524933" y="131"/>
            <a:ext cx="1403434" cy="5176308"/>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4" name="Shape 14"/>
          <p:cNvSpPr txBox="1"/>
          <p:nvPr>
            <p:ph type="ctrTitle"/>
          </p:nvPr>
        </p:nvSpPr>
        <p:spPr>
          <a:xfrm>
            <a:off x="1082040" y="1242060"/>
            <a:ext cx="7050900" cy="1102500"/>
          </a:xfrm>
          <a:prstGeom prst="rect">
            <a:avLst/>
          </a:prstGeom>
        </p:spPr>
        <p:txBody>
          <a:bodyPr anchorCtr="0" anchor="b" bIns="91425" lIns="91425" rIns="91425" tIns="91425"/>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p:txBody>
      </p:sp>
      <p:sp>
        <p:nvSpPr>
          <p:cNvPr id="15" name="Shape 15"/>
          <p:cNvSpPr txBox="1"/>
          <p:nvPr>
            <p:ph idx="1" type="subTitle"/>
          </p:nvPr>
        </p:nvSpPr>
        <p:spPr>
          <a:xfrm>
            <a:off x="1082040" y="2423159"/>
            <a:ext cx="7035899" cy="694199"/>
          </a:xfrm>
          <a:prstGeom prst="rect">
            <a:avLst/>
          </a:prstGeom>
        </p:spPr>
        <p:txBody>
          <a:bodyPr anchorCtr="0" anchor="t" bIns="91425" lIns="91425" rIns="91425" tIns="91425"/>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p:txBody>
      </p:sp>
      <p:sp>
        <p:nvSpPr>
          <p:cNvPr id="16" name="Shape 1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19" name="Shape 19"/>
          <p:cNvSpPr txBox="1"/>
          <p:nvPr>
            <p:ph idx="1" type="body"/>
          </p:nvPr>
        </p:nvSpPr>
        <p:spPr>
          <a:xfrm>
            <a:off x="457200" y="1244242"/>
            <a:ext cx="8229600"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22" name="Shape 22"/>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27" name="Shape 27"/>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457200" y="1244242"/>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0" name="Shape 30"/>
          <p:cNvSpPr txBox="1"/>
          <p:nvPr>
            <p:ph idx="2" type="body"/>
          </p:nvPr>
        </p:nvSpPr>
        <p:spPr>
          <a:xfrm>
            <a:off x="4648200" y="1244242"/>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x="0" y="0"/>
          <a:ext cx="0" cy="0"/>
          <a:chOff x="0" y="0"/>
          <a:chExt cx="0" cy="0"/>
        </a:xfrm>
      </p:grpSpPr>
      <p:sp>
        <p:nvSpPr>
          <p:cNvPr id="33" name="Shape 33"/>
          <p:cNvSpPr/>
          <p:nvPr/>
        </p:nvSpPr>
        <p:spPr>
          <a:xfrm flipH="1" rot="10800000">
            <a:off x="-348182" y="-16424"/>
            <a:ext cx="1723519" cy="5159924"/>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34" name="Shape 34"/>
          <p:cNvSpPr/>
          <p:nvPr/>
        </p:nvSpPr>
        <p:spPr>
          <a:xfrm flipH="1" rot="10800000">
            <a:off x="-1118653" y="774"/>
            <a:ext cx="3100650"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rot="10800000">
            <a:off x="8088846" y="-9550"/>
            <a:ext cx="1100667"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tIns="45700">
            <a:noAutofit/>
          </a:bodyPr>
          <a:lstStyle/>
          <a:p>
            <a:pPr>
              <a:spcBef>
                <a:spcPts val="0"/>
              </a:spcBef>
              <a:buNone/>
            </a:pPr>
            <a:r>
              <a:t/>
            </a:r>
            <a:endParaRPr/>
          </a:p>
        </p:txBody>
      </p:sp>
      <p:sp>
        <p:nvSpPr>
          <p:cNvPr id="36" name="Shape 36"/>
          <p:cNvSpPr txBox="1"/>
          <p:nvPr>
            <p:ph type="title"/>
          </p:nvPr>
        </p:nvSpPr>
        <p:spPr>
          <a:xfrm>
            <a:off x="457200" y="205978"/>
            <a:ext cx="8229600" cy="9942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7" name="Shape 3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8" name="Shape 38"/>
        <p:cNvGrpSpPr/>
        <p:nvPr/>
      </p:nvGrpSpPr>
      <p:grpSpPr>
        <a:xfrm>
          <a:off x="0" y="0"/>
          <a:ext cx="0" cy="0"/>
          <a:chOff x="0" y="0"/>
          <a:chExt cx="0" cy="0"/>
        </a:xfrm>
      </p:grpSpPr>
      <p:grpSp>
        <p:nvGrpSpPr>
          <p:cNvPr id="39" name="Shape 39"/>
          <p:cNvGrpSpPr/>
          <p:nvPr/>
        </p:nvGrpSpPr>
        <p:grpSpPr>
          <a:xfrm>
            <a:off x="-6264" y="3700039"/>
            <a:ext cx="9150267" cy="2325488"/>
            <a:chOff x="-6264" y="4933386"/>
            <a:chExt cx="9150267" cy="3100650"/>
          </a:xfrm>
        </p:grpSpPr>
        <p:sp>
          <p:nvSpPr>
            <p:cNvPr id="40" name="Shape 40"/>
            <p:cNvSpPr/>
            <p:nvPr/>
          </p:nvSpPr>
          <p:spPr>
            <a:xfrm>
              <a:off x="-7" y="5537200"/>
              <a:ext cx="9144008" cy="1574769"/>
            </a:xfrm>
            <a:custGeom>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b="50%" l="50%" r="50%" t="50%"/>
              </a:path>
              <a:tileRect/>
            </a:gradFill>
            <a:ln>
              <a:noFill/>
            </a:ln>
          </p:spPr>
          <p:txBody>
            <a:bodyPr anchorCtr="0" anchor="ctr" bIns="45700" lIns="91425" rIns="91425" tIns="45700">
              <a:noAutofit/>
            </a:bodyPr>
            <a:lstStyle/>
            <a:p>
              <a:pPr>
                <a:spcBef>
                  <a:spcPts val="0"/>
                </a:spcBef>
                <a:buNone/>
              </a:pPr>
              <a:r>
                <a:t/>
              </a:r>
              <a:endParaRPr/>
            </a:p>
          </p:txBody>
        </p:sp>
        <p:sp>
          <p:nvSpPr>
            <p:cNvPr id="41" name="Shape 41"/>
            <p:cNvSpPr/>
            <p:nvPr/>
          </p:nvSpPr>
          <p:spPr>
            <a:xfrm flipH="1" rot="5400000">
              <a:off x="3018543" y="1908578"/>
              <a:ext cx="3100650" cy="9150266"/>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b="-100%" l="-100%"/>
            </a:gradFill>
            <a:ln>
              <a:noFill/>
            </a:ln>
          </p:spPr>
          <p:txBody>
            <a:bodyPr anchorCtr="0" anchor="ctr" bIns="45700" lIns="91425" rIns="91425" tIns="45700">
              <a:noAutofit/>
            </a:bodyPr>
            <a:lstStyle/>
            <a:p>
              <a:pPr>
                <a:spcBef>
                  <a:spcPts val="0"/>
                </a:spcBef>
                <a:buNone/>
              </a:pPr>
              <a:r>
                <a:t/>
              </a:r>
              <a:endParaRPr/>
            </a:p>
          </p:txBody>
        </p:sp>
        <p:sp>
          <p:nvSpPr>
            <p:cNvPr id="42" name="Shape 42"/>
            <p:cNvSpPr/>
            <p:nvPr/>
          </p:nvSpPr>
          <p:spPr>
            <a:xfrm>
              <a:off x="-7" y="5740400"/>
              <a:ext cx="9144010" cy="1574769"/>
            </a:xfrm>
            <a:custGeom>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b="50%" l="50%" r="50%" t="50%"/>
              </a:path>
              <a:tileRect/>
            </a:gradFill>
            <a:ln>
              <a:noFill/>
            </a:ln>
          </p:spPr>
          <p:txBody>
            <a:bodyPr anchorCtr="0" anchor="ctr" bIns="45700" lIns="91425" rIns="91425" tIns="45700">
              <a:noAutofit/>
            </a:bodyPr>
            <a:lstStyle/>
            <a:p>
              <a:pPr>
                <a:spcBef>
                  <a:spcPts val="0"/>
                </a:spcBef>
                <a:buNone/>
              </a:pPr>
              <a:r>
                <a:t/>
              </a:r>
              <a:endParaRPr/>
            </a:p>
          </p:txBody>
        </p:sp>
      </p:grpSp>
      <p:sp>
        <p:nvSpPr>
          <p:cNvPr id="43" name="Shape 43"/>
          <p:cNvSpPr txBox="1"/>
          <p:nvPr>
            <p:ph idx="1" type="body"/>
          </p:nvPr>
        </p:nvSpPr>
        <p:spPr>
          <a:xfrm>
            <a:off x="1792288" y="4025503"/>
            <a:ext cx="5486399" cy="603599"/>
          </a:xfrm>
          <a:prstGeom prst="rect">
            <a:avLst/>
          </a:prstGeom>
        </p:spPr>
        <p:txBody>
          <a:bodyPr anchorCtr="0" anchor="ctr" bIns="91425" lIns="91425" rIns="91425" tIns="91425"/>
          <a:lstStyle>
            <a:lvl1pPr algn="ctr">
              <a:spcBef>
                <a:spcPts val="0"/>
              </a:spcBef>
              <a:buSzPct val="100000"/>
              <a:buNone/>
              <a:defRPr sz="2400"/>
            </a:lvl1pPr>
          </a:lstStyle>
          <a:p/>
        </p:txBody>
      </p:sp>
      <p:sp>
        <p:nvSpPr>
          <p:cNvPr id="44" name="Shape 4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5" name="Shape 45"/>
        <p:cNvGrpSpPr/>
        <p:nvPr/>
      </p:nvGrpSpPr>
      <p:grpSpPr>
        <a:xfrm>
          <a:off x="0" y="0"/>
          <a:ext cx="0" cy="0"/>
          <a:chOff x="0" y="0"/>
          <a:chExt cx="0" cy="0"/>
        </a:xfrm>
      </p:grpSpPr>
      <p:sp>
        <p:nvSpPr>
          <p:cNvPr id="46" name="Shape 4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994200"/>
          </a:xfrm>
          <a:prstGeom prst="rect">
            <a:avLst/>
          </a:prstGeom>
          <a:noFill/>
          <a:ln>
            <a:noFill/>
          </a:ln>
        </p:spPr>
        <p:txBody>
          <a:bodyPr anchorCtr="0" anchor="b" bIns="91425" lIns="91425" rIns="91425" tIns="91425"/>
          <a:lstStyle>
            <a:lvl1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x="457200" y="1295400"/>
            <a:ext cx="8229600" cy="3394500"/>
          </a:xfrm>
          <a:prstGeom prst="rect">
            <a:avLst/>
          </a:prstGeom>
          <a:noFill/>
          <a:ln>
            <a:noFill/>
          </a:ln>
        </p:spPr>
        <p:txBody>
          <a:bodyPr anchorCtr="0" anchor="t" bIns="91425" lIns="91425" rIns="91425" tIns="91425"/>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2"/>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01.png"/><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youtube.com/v/_9vwS3_s1b4" TargetMode="External"/><Relationship Id="rId6" Type="http://schemas.openxmlformats.org/officeDocument/2006/relationships/hyperlink" Target="http://www.nordion.com/" TargetMode="External"/><Relationship Id="rId5"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ctrTitle"/>
          </p:nvPr>
        </p:nvSpPr>
        <p:spPr>
          <a:xfrm>
            <a:off x="1082040" y="1242060"/>
            <a:ext cx="7050900" cy="1102500"/>
          </a:xfrm>
          <a:prstGeom prst="rect">
            <a:avLst/>
          </a:prstGeom>
        </p:spPr>
        <p:txBody>
          <a:bodyPr anchorCtr="0" anchor="b" bIns="91425" lIns="91425" rIns="91425" tIns="91425">
            <a:noAutofit/>
          </a:bodyPr>
          <a:lstStyle/>
          <a:p>
            <a:pPr>
              <a:spcBef>
                <a:spcPts val="0"/>
              </a:spcBef>
              <a:buNone/>
            </a:pPr>
            <a:r>
              <a:rPr lang="en"/>
              <a:t>Food Irradiation</a:t>
            </a:r>
          </a:p>
        </p:txBody>
      </p:sp>
      <p:sp>
        <p:nvSpPr>
          <p:cNvPr id="49" name="Shape 49"/>
          <p:cNvSpPr txBox="1"/>
          <p:nvPr>
            <p:ph idx="1" type="subTitle"/>
          </p:nvPr>
        </p:nvSpPr>
        <p:spPr>
          <a:xfrm>
            <a:off x="1082040" y="2423159"/>
            <a:ext cx="7035899" cy="694199"/>
          </a:xfrm>
          <a:prstGeom prst="rect">
            <a:avLst/>
          </a:prstGeom>
        </p:spPr>
        <p:txBody>
          <a:bodyPr anchorCtr="0" anchor="t" bIns="91425" lIns="91425" rIns="91425" tIns="91425">
            <a:noAutofit/>
          </a:bodyPr>
          <a:lstStyle/>
          <a:p>
            <a:pPr rtl="0">
              <a:spcBef>
                <a:spcPts val="0"/>
              </a:spcBef>
              <a:buNone/>
            </a:pPr>
            <a:r>
              <a:rPr lang="en"/>
              <a:t>Science 110</a:t>
            </a:r>
          </a:p>
          <a:p>
            <a:pPr rtl="0">
              <a:spcBef>
                <a:spcPts val="0"/>
              </a:spcBef>
              <a:buNone/>
            </a:pPr>
            <a:r>
              <a:rPr lang="en"/>
              <a:t>Tues.- Thurs. 3:30-4:45</a:t>
            </a:r>
          </a:p>
          <a:p>
            <a:pPr>
              <a:spcBef>
                <a:spcPts val="0"/>
              </a:spcBef>
              <a:buNone/>
            </a:pPr>
            <a:r>
              <a:rPr lang="en"/>
              <a:t>Michael Hillenburg, Diana Bollacker, Lucas Huber, Bryce Montgomery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idx="1" type="body"/>
          </p:nvPr>
        </p:nvSpPr>
        <p:spPr>
          <a:xfrm>
            <a:off x="386350" y="1271067"/>
            <a:ext cx="8229600" cy="36303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Arial"/>
              <a:buChar char="●"/>
            </a:pPr>
            <a:r>
              <a:rPr lang="en" sz="2400">
                <a:solidFill>
                  <a:srgbClr val="000000"/>
                </a:solidFill>
                <a:latin typeface="Arial"/>
                <a:ea typeface="Arial"/>
                <a:cs typeface="Arial"/>
                <a:sym typeface="Arial"/>
              </a:rPr>
              <a:t>Food irradiation is a form of food processing that extends shelf life and reduces spoilage of food. </a:t>
            </a:r>
          </a:p>
          <a:p>
            <a:pPr indent="-381000" lvl="0" marL="457200" rtl="0">
              <a:spcBef>
                <a:spcPts val="0"/>
              </a:spcBef>
              <a:buClr>
                <a:srgbClr val="000000"/>
              </a:buClr>
              <a:buSzPct val="100000"/>
              <a:buFont typeface="Arial"/>
              <a:buChar char="●"/>
            </a:pPr>
            <a:r>
              <a:rPr lang="en" sz="2400">
                <a:solidFill>
                  <a:srgbClr val="000000"/>
                </a:solidFill>
                <a:latin typeface="Arial"/>
                <a:ea typeface="Arial"/>
                <a:cs typeface="Arial"/>
                <a:sym typeface="Arial"/>
              </a:rPr>
              <a:t>The food is exposed to ionising radiation, either from gamma rays or a high-energy electron beam or powerful x-rays. </a:t>
            </a:r>
          </a:p>
          <a:p>
            <a:pPr indent="-381000" lvl="0" marL="457200">
              <a:spcBef>
                <a:spcPts val="0"/>
              </a:spcBef>
              <a:buClr>
                <a:srgbClr val="000000"/>
              </a:buClr>
              <a:buSzPct val="100000"/>
              <a:buFont typeface="Arial"/>
              <a:buChar char="●"/>
            </a:pPr>
            <a:r>
              <a:rPr lang="en" sz="2400">
                <a:solidFill>
                  <a:srgbClr val="000000"/>
                </a:solidFill>
                <a:latin typeface="Arial"/>
                <a:ea typeface="Arial"/>
                <a:cs typeface="Arial"/>
                <a:sym typeface="Arial"/>
              </a:rPr>
              <a:t>Gamma rays and x-rays are a form of radiation that shares some characteristics with microwaves, but with much higher frequency and penetration. </a:t>
            </a:r>
          </a:p>
        </p:txBody>
      </p:sp>
      <p:sp>
        <p:nvSpPr>
          <p:cNvPr id="55" name="Shape 55"/>
          <p:cNvSpPr txBox="1"/>
          <p:nvPr>
            <p:ph type="title"/>
          </p:nvPr>
        </p:nvSpPr>
        <p:spPr>
          <a:xfrm>
            <a:off x="457200" y="205978"/>
            <a:ext cx="8229600" cy="994200"/>
          </a:xfrm>
          <a:prstGeom prst="rect">
            <a:avLst/>
          </a:prstGeom>
        </p:spPr>
        <p:txBody>
          <a:bodyPr anchorCtr="0" anchor="b" bIns="91425" lIns="91425" rIns="91425" tIns="91425">
            <a:noAutofit/>
          </a:bodyPr>
          <a:lstStyle/>
          <a:p>
            <a:pPr algn="ctr">
              <a:spcBef>
                <a:spcPts val="0"/>
              </a:spcBef>
              <a:buNone/>
            </a:pPr>
            <a:r>
              <a:rPr lang="en"/>
              <a:t>What is Food Irradiation?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idx="1" type="body"/>
          </p:nvPr>
        </p:nvSpPr>
        <p:spPr>
          <a:xfrm>
            <a:off x="457200" y="1244242"/>
            <a:ext cx="8229600" cy="3630300"/>
          </a:xfrm>
          <a:prstGeom prst="rect">
            <a:avLst/>
          </a:prstGeom>
        </p:spPr>
        <p:txBody>
          <a:bodyPr anchorCtr="0" anchor="t" bIns="91425" lIns="91425" rIns="91425" tIns="91425">
            <a:noAutofit/>
          </a:bodyPr>
          <a:lstStyle/>
          <a:p>
            <a:pPr>
              <a:spcBef>
                <a:spcPts val="0"/>
              </a:spcBef>
              <a:buNone/>
            </a:pPr>
            <a:r>
              <a:rPr lang="en"/>
              <a:t>										</a:t>
            </a:r>
          </a:p>
        </p:txBody>
      </p:sp>
      <p:sp>
        <p:nvSpPr>
          <p:cNvPr id="61" name="Shape 61"/>
          <p:cNvSpPr txBox="1"/>
          <p:nvPr>
            <p:ph type="title"/>
          </p:nvPr>
        </p:nvSpPr>
        <p:spPr>
          <a:xfrm>
            <a:off x="457200" y="205978"/>
            <a:ext cx="8229600" cy="994200"/>
          </a:xfrm>
          <a:prstGeom prst="rect">
            <a:avLst/>
          </a:prstGeom>
        </p:spPr>
        <p:txBody>
          <a:bodyPr anchorCtr="0" anchor="b" bIns="91425" lIns="91425" rIns="91425" tIns="91425">
            <a:noAutofit/>
          </a:bodyPr>
          <a:lstStyle/>
          <a:p>
            <a:pPr algn="ctr">
              <a:spcBef>
                <a:spcPts val="0"/>
              </a:spcBef>
              <a:buNone/>
            </a:pPr>
            <a:r>
              <a:rPr lang="en"/>
              <a:t>Food Irradiation Stamp</a:t>
            </a:r>
          </a:p>
        </p:txBody>
      </p:sp>
      <p:pic>
        <p:nvPicPr>
          <p:cNvPr id="62" name="Shape 62"/>
          <p:cNvPicPr preferRelativeResize="0"/>
          <p:nvPr/>
        </p:nvPicPr>
        <p:blipFill>
          <a:blip r:embed="rId3">
            <a:alphaModFix/>
          </a:blip>
          <a:stretch>
            <a:fillRect/>
          </a:stretch>
        </p:blipFill>
        <p:spPr>
          <a:xfrm>
            <a:off x="829725" y="1987837"/>
            <a:ext cx="2143125" cy="2143125"/>
          </a:xfrm>
          <a:prstGeom prst="rect">
            <a:avLst/>
          </a:prstGeom>
          <a:noFill/>
          <a:ln>
            <a:noFill/>
          </a:ln>
        </p:spPr>
      </p:pic>
      <p:pic>
        <p:nvPicPr>
          <p:cNvPr id="63" name="Shape 63"/>
          <p:cNvPicPr preferRelativeResize="0"/>
          <p:nvPr/>
        </p:nvPicPr>
        <p:blipFill>
          <a:blip r:embed="rId4">
            <a:alphaModFix/>
          </a:blip>
          <a:stretch>
            <a:fillRect/>
          </a:stretch>
        </p:blipFill>
        <p:spPr>
          <a:xfrm>
            <a:off x="3867575" y="1791012"/>
            <a:ext cx="4277375" cy="28347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rPr b="1" lang="en" sz="1600">
                <a:solidFill>
                  <a:srgbClr val="000000"/>
                </a:solidFill>
                <a:latin typeface="Arial"/>
                <a:ea typeface="Arial"/>
                <a:cs typeface="Arial"/>
                <a:sym typeface="Arial"/>
              </a:rPr>
              <a:t>1. It can help people with immune deficiencies to be able to have safe foods to eat.</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People who are suffering from diseases that require them to have their immune systems depressed, either by medication or the disease itself, can become sick from basic food contaminants. </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Food irradiation removes these contaminants so they have a safer food supply.</a:t>
            </a:r>
          </a:p>
          <a:p>
            <a:pPr rtl="0">
              <a:spcBef>
                <a:spcPts val="0"/>
              </a:spcBef>
              <a:buNone/>
            </a:pPr>
            <a:r>
              <a:rPr b="1" lang="en" sz="1600">
                <a:solidFill>
                  <a:srgbClr val="000000"/>
                </a:solidFill>
                <a:latin typeface="Arial"/>
                <a:ea typeface="Arial"/>
                <a:cs typeface="Arial"/>
                <a:sym typeface="Arial"/>
              </a:rPr>
              <a:t>2. It kills many of the dangerous organisms that can be in food. </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Even with the best food handling procedures in place, it is possible for dangerous organisms to be found in food products because of issues at the source. </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Food irradiation can help to remove at least 90% of these organisms before they ever hit the market for sale.</a:t>
            </a:r>
          </a:p>
          <a:p>
            <a:pPr rtl="0">
              <a:spcBef>
                <a:spcPts val="0"/>
              </a:spcBef>
              <a:buNone/>
            </a:pPr>
            <a:r>
              <a:rPr b="1" lang="en" sz="1600">
                <a:solidFill>
                  <a:srgbClr val="000000"/>
                </a:solidFill>
                <a:latin typeface="Arial"/>
                <a:ea typeface="Arial"/>
                <a:cs typeface="Arial"/>
                <a:sym typeface="Arial"/>
              </a:rPr>
              <a:t>3. It proactively prevents insects from affecting grain supplies. </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Moths and other insects are attracted to grains, even when they’re stored in the home. </a:t>
            </a:r>
          </a:p>
          <a:p>
            <a:pPr indent="-330200" lvl="0" marL="457200">
              <a:spcBef>
                <a:spcPts val="0"/>
              </a:spcBef>
              <a:buClr>
                <a:srgbClr val="000000"/>
              </a:buClr>
              <a:buSzPct val="100000"/>
              <a:buFont typeface="Arial"/>
              <a:buChar char="●"/>
            </a:pPr>
            <a:r>
              <a:rPr lang="en" sz="1600">
                <a:solidFill>
                  <a:srgbClr val="000000"/>
                </a:solidFill>
                <a:latin typeface="Arial"/>
                <a:ea typeface="Arial"/>
                <a:cs typeface="Arial"/>
                <a:sym typeface="Arial"/>
              </a:rPr>
              <a:t>Food irradiation makes these food products less attractive to insects that would leave their larvae in the food supply, reducing infestations and potential health hazards.</a:t>
            </a:r>
          </a:p>
        </p:txBody>
      </p:sp>
      <p:sp>
        <p:nvSpPr>
          <p:cNvPr id="69" name="Shape 69"/>
          <p:cNvSpPr txBox="1"/>
          <p:nvPr>
            <p:ph type="title"/>
          </p:nvPr>
        </p:nvSpPr>
        <p:spPr>
          <a:xfrm>
            <a:off x="457200" y="205978"/>
            <a:ext cx="8229600" cy="994200"/>
          </a:xfrm>
          <a:prstGeom prst="rect">
            <a:avLst/>
          </a:prstGeom>
        </p:spPr>
        <p:txBody>
          <a:bodyPr anchorCtr="0" anchor="b" bIns="91425" lIns="91425" rIns="91425" tIns="91425">
            <a:noAutofit/>
          </a:bodyPr>
          <a:lstStyle/>
          <a:p>
            <a:pPr algn="ctr">
              <a:spcBef>
                <a:spcPts val="0"/>
              </a:spcBef>
              <a:buNone/>
            </a:pPr>
            <a:r>
              <a:rPr lang="en"/>
              <a:t>Pros of Food Irradiation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idx="1" type="body"/>
          </p:nvPr>
        </p:nvSpPr>
        <p:spPr>
          <a:xfrm>
            <a:off x="457200" y="1244242"/>
            <a:ext cx="8229600" cy="3630300"/>
          </a:xfrm>
          <a:prstGeom prst="rect">
            <a:avLst/>
          </a:prstGeom>
        </p:spPr>
        <p:txBody>
          <a:bodyPr anchorCtr="0" anchor="t" bIns="91425" lIns="91425" rIns="91425" tIns="91425">
            <a:noAutofit/>
          </a:bodyPr>
          <a:lstStyle/>
          <a:p>
            <a:pPr rtl="0">
              <a:spcBef>
                <a:spcPts val="0"/>
              </a:spcBef>
              <a:buNone/>
            </a:pPr>
            <a:r>
              <a:rPr b="1" lang="en" sz="1600">
                <a:solidFill>
                  <a:srgbClr val="000000"/>
                </a:solidFill>
                <a:latin typeface="Arial"/>
                <a:ea typeface="Arial"/>
                <a:cs typeface="Arial"/>
                <a:sym typeface="Arial"/>
              </a:rPr>
              <a:t>1. There is no guarantee that it can kill everything in the food.</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Some organisms that can be found in food are known to be resistant to radiation. </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Others are naturally designed to be difficult to kill and the light levels of radiation put into the foods does nothing to affect their overall life span.</a:t>
            </a:r>
          </a:p>
          <a:p>
            <a:pPr rtl="0">
              <a:spcBef>
                <a:spcPts val="0"/>
              </a:spcBef>
              <a:buNone/>
            </a:pPr>
            <a:r>
              <a:rPr b="1" lang="en" sz="1600">
                <a:solidFill>
                  <a:srgbClr val="000000"/>
                </a:solidFill>
                <a:latin typeface="Arial"/>
                <a:ea typeface="Arial"/>
                <a:cs typeface="Arial"/>
                <a:sym typeface="Arial"/>
              </a:rPr>
              <a:t>2. Animals have reacted negatively to irradiated foods. </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Research that dates back over 60 years has shown that animals who have consumed irradiated foods on a regular basis have suffered from numerous health consequences. </a:t>
            </a:r>
          </a:p>
          <a:p>
            <a:pPr indent="-330200" lvl="0" marL="457200" rtl="0">
              <a:spcBef>
                <a:spcPts val="0"/>
              </a:spcBef>
              <a:buClr>
                <a:srgbClr val="000000"/>
              </a:buClr>
              <a:buSzPct val="100000"/>
              <a:buFont typeface="Arial"/>
              <a:buChar char="●"/>
            </a:pPr>
            <a:r>
              <a:rPr lang="en" sz="1600">
                <a:solidFill>
                  <a:srgbClr val="000000"/>
                </a:solidFill>
                <a:latin typeface="Arial"/>
                <a:ea typeface="Arial"/>
                <a:cs typeface="Arial"/>
                <a:sym typeface="Arial"/>
              </a:rPr>
              <a:t>Rare cancers, abnormalities in their chromosomes, and even premature death have been shown to occur.</a:t>
            </a:r>
          </a:p>
          <a:p>
            <a:pPr rtl="0">
              <a:spcBef>
                <a:spcPts val="0"/>
              </a:spcBef>
              <a:buNone/>
            </a:pPr>
            <a:r>
              <a:rPr b="1" lang="en" sz="1600">
                <a:solidFill>
                  <a:srgbClr val="000000"/>
                </a:solidFill>
                <a:latin typeface="Arial"/>
                <a:ea typeface="Arial"/>
                <a:cs typeface="Arial"/>
                <a:sym typeface="Arial"/>
              </a:rPr>
              <a:t>3. It changes the textures and the flavors of the food. </a:t>
            </a:r>
          </a:p>
          <a:p>
            <a:pPr indent="-330200" lvl="0" marL="457200">
              <a:spcBef>
                <a:spcPts val="0"/>
              </a:spcBef>
              <a:buClr>
                <a:srgbClr val="000000"/>
              </a:buClr>
              <a:buSzPct val="100000"/>
              <a:buFont typeface="Arial"/>
              <a:buChar char="●"/>
            </a:pPr>
            <a:r>
              <a:rPr lang="en" sz="1600">
                <a:solidFill>
                  <a:srgbClr val="000000"/>
                </a:solidFill>
                <a:latin typeface="Arial"/>
                <a:ea typeface="Arial"/>
                <a:cs typeface="Arial"/>
                <a:sym typeface="Arial"/>
              </a:rPr>
              <a:t>Not only is there the possibility of the vitamins and minerals in the food being destroyed or altered, but the textures and flavors of food are often altered after being irradiated.</a:t>
            </a:r>
          </a:p>
        </p:txBody>
      </p:sp>
      <p:sp>
        <p:nvSpPr>
          <p:cNvPr id="75" name="Shape 75"/>
          <p:cNvSpPr txBox="1"/>
          <p:nvPr>
            <p:ph type="title"/>
          </p:nvPr>
        </p:nvSpPr>
        <p:spPr>
          <a:xfrm>
            <a:off x="457200" y="205978"/>
            <a:ext cx="8229600" cy="994200"/>
          </a:xfrm>
          <a:prstGeom prst="rect">
            <a:avLst/>
          </a:prstGeom>
        </p:spPr>
        <p:txBody>
          <a:bodyPr anchorCtr="0" anchor="b" bIns="91425" lIns="91425" rIns="91425" tIns="91425">
            <a:noAutofit/>
          </a:bodyPr>
          <a:lstStyle/>
          <a:p>
            <a:pPr algn="ctr">
              <a:spcBef>
                <a:spcPts val="0"/>
              </a:spcBef>
              <a:buNone/>
            </a:pPr>
            <a:r>
              <a:rPr lang="en"/>
              <a:t>Cons of Food Irradiation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381000" lvl="0" marL="457200" rtl="0">
              <a:spcBef>
                <a:spcPts val="0"/>
              </a:spcBef>
              <a:buClr>
                <a:srgbClr val="262626"/>
              </a:buClr>
              <a:buSzPct val="100000"/>
              <a:buFont typeface="Arial"/>
              <a:buChar char="●"/>
            </a:pPr>
            <a:r>
              <a:rPr lang="en" sz="2400">
                <a:solidFill>
                  <a:srgbClr val="262626"/>
                </a:solidFill>
                <a:latin typeface="Arial"/>
                <a:ea typeface="Arial"/>
                <a:cs typeface="Arial"/>
                <a:sym typeface="Arial"/>
              </a:rPr>
              <a:t>Food irradiation has shown to be beneficial in the fact that it increases the shelf life of food, but it also means that there are potential health consequences that could come with regular consumption. </a:t>
            </a:r>
          </a:p>
          <a:p>
            <a:pPr indent="-381000" lvl="0" marL="457200">
              <a:spcBef>
                <a:spcPts val="0"/>
              </a:spcBef>
              <a:buClr>
                <a:srgbClr val="262626"/>
              </a:buClr>
              <a:buSzPct val="100000"/>
              <a:buFont typeface="Arial"/>
              <a:buChar char="●"/>
            </a:pPr>
            <a:r>
              <a:rPr lang="en" sz="2400">
                <a:solidFill>
                  <a:srgbClr val="262626"/>
                </a:solidFill>
                <a:latin typeface="Arial"/>
                <a:ea typeface="Arial"/>
                <a:cs typeface="Arial"/>
                <a:sym typeface="Arial"/>
              </a:rPr>
              <a:t>By evaluating all of the advantages against the disadvantages of food irradiation, we can decide which foods make sense to irradiate, when they should be irradiated, or if the practice should be stopped altogether.</a:t>
            </a:r>
          </a:p>
        </p:txBody>
      </p:sp>
      <p:sp>
        <p:nvSpPr>
          <p:cNvPr id="81" name="Shape 81"/>
          <p:cNvSpPr txBox="1"/>
          <p:nvPr>
            <p:ph type="title"/>
          </p:nvPr>
        </p:nvSpPr>
        <p:spPr>
          <a:xfrm>
            <a:off x="457200" y="205978"/>
            <a:ext cx="8229600" cy="994200"/>
          </a:xfrm>
          <a:prstGeom prst="rect">
            <a:avLst/>
          </a:prstGeom>
        </p:spPr>
        <p:txBody>
          <a:bodyPr anchorCtr="0" anchor="b" bIns="91425" lIns="91425" rIns="91425" tIns="91425">
            <a:noAutofit/>
          </a:bodyPr>
          <a:lstStyle/>
          <a:p>
            <a:pPr algn="ctr">
              <a:spcBef>
                <a:spcPts val="0"/>
              </a:spcBef>
              <a:buNone/>
            </a:pPr>
            <a:r>
              <a:rPr lang="en"/>
              <a:t>Evaluation of Pros and Cons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idx="1" type="body"/>
          </p:nvPr>
        </p:nvSpPr>
        <p:spPr>
          <a:xfrm>
            <a:off x="457200" y="1083517"/>
            <a:ext cx="8229600" cy="3630300"/>
          </a:xfrm>
          <a:prstGeom prst="rect">
            <a:avLst/>
          </a:prstGeom>
        </p:spPr>
        <p:txBody>
          <a:bodyPr anchorCtr="0" anchor="t" bIns="91425" lIns="91425" rIns="91425" tIns="91425">
            <a:noAutofit/>
          </a:bodyPr>
          <a:lstStyle/>
          <a:p>
            <a:pPr indent="0" lvl="0" marL="0" rtl="0">
              <a:spcBef>
                <a:spcPts val="0"/>
              </a:spcBef>
              <a:buSzPct val="100000"/>
              <a:buFont typeface="Arial"/>
              <a:buNone/>
            </a:pPr>
            <a:r>
              <a:rPr b="1" lang="en" sz="1800">
                <a:solidFill>
                  <a:srgbClr val="000000"/>
                </a:solidFill>
                <a:latin typeface="Arial"/>
                <a:ea typeface="Arial"/>
                <a:cs typeface="Arial"/>
                <a:sym typeface="Arial"/>
              </a:rPr>
              <a:t>1.Irradiation will make foods radioactive.</a:t>
            </a:r>
          </a:p>
          <a:p>
            <a:pPr indent="-342900" lvl="0" marL="457200" rtl="0">
              <a:spcBef>
                <a:spcPts val="0"/>
              </a:spcBef>
              <a:buClr>
                <a:srgbClr val="000000"/>
              </a:buClr>
              <a:buSzPct val="100000"/>
              <a:buFont typeface="Arial"/>
              <a:buChar char="●"/>
            </a:pPr>
            <a:r>
              <a:rPr lang="en" sz="1800">
                <a:solidFill>
                  <a:srgbClr val="000000"/>
                </a:solidFill>
                <a:latin typeface="Arial"/>
                <a:ea typeface="Arial"/>
                <a:cs typeface="Arial"/>
                <a:sym typeface="Arial"/>
              </a:rPr>
              <a:t>In food processing, the sources of radiation do not generate gamma, electrons or x-rays of sufficient high energy to make food radioactive. </a:t>
            </a:r>
          </a:p>
          <a:p>
            <a:pPr indent="-342900" lvl="0" marL="457200" rtl="0">
              <a:spcBef>
                <a:spcPts val="0"/>
              </a:spcBef>
              <a:buClr>
                <a:srgbClr val="000000"/>
              </a:buClr>
              <a:buSzPct val="100000"/>
              <a:buFont typeface="Arial"/>
              <a:buChar char="●"/>
            </a:pPr>
            <a:r>
              <a:rPr lang="en" sz="1800">
                <a:solidFill>
                  <a:srgbClr val="000000"/>
                </a:solidFill>
                <a:latin typeface="Arial"/>
                <a:ea typeface="Arial"/>
                <a:cs typeface="Arial"/>
                <a:sym typeface="Arial"/>
              </a:rPr>
              <a:t>No radioactive energy remains in the food after treatment.</a:t>
            </a:r>
          </a:p>
          <a:p>
            <a:pPr indent="0" lvl="0" marL="0" rtl="0">
              <a:spcBef>
                <a:spcPts val="0"/>
              </a:spcBef>
              <a:buSzPct val="100000"/>
              <a:buFont typeface="Arial"/>
              <a:buNone/>
            </a:pPr>
            <a:r>
              <a:rPr b="1" lang="en" sz="1800">
                <a:solidFill>
                  <a:srgbClr val="000000"/>
                </a:solidFill>
                <a:latin typeface="Arial"/>
                <a:ea typeface="Arial"/>
                <a:cs typeface="Arial"/>
                <a:sym typeface="Arial"/>
              </a:rPr>
              <a:t>2. Irradiation destroys the nutritional content of food.</a:t>
            </a:r>
          </a:p>
          <a:p>
            <a:pPr indent="-342900" lvl="0" marL="457200" rtl="0">
              <a:spcBef>
                <a:spcPts val="0"/>
              </a:spcBef>
              <a:buClr>
                <a:srgbClr val="000000"/>
              </a:buClr>
              <a:buSzPct val="100000"/>
              <a:buFont typeface="Arial"/>
              <a:buChar char="●"/>
            </a:pPr>
            <a:r>
              <a:rPr lang="en" sz="1800">
                <a:solidFill>
                  <a:srgbClr val="000000"/>
                </a:solidFill>
                <a:latin typeface="Arial"/>
                <a:ea typeface="Arial"/>
                <a:cs typeface="Arial"/>
                <a:sym typeface="Arial"/>
              </a:rPr>
              <a:t>At low doses of radiation, nutrient losses are not significant. </a:t>
            </a:r>
          </a:p>
          <a:p>
            <a:pPr indent="-342900" lvl="0" marL="457200" rtl="0">
              <a:spcBef>
                <a:spcPts val="0"/>
              </a:spcBef>
              <a:buClr>
                <a:srgbClr val="000000"/>
              </a:buClr>
              <a:buSzPct val="100000"/>
              <a:buFont typeface="Arial"/>
              <a:buChar char="●"/>
            </a:pPr>
            <a:r>
              <a:rPr lang="en" sz="1800">
                <a:solidFill>
                  <a:srgbClr val="000000"/>
                </a:solidFill>
                <a:latin typeface="Arial"/>
                <a:ea typeface="Arial"/>
                <a:cs typeface="Arial"/>
                <a:sym typeface="Arial"/>
              </a:rPr>
              <a:t>At the higher doses used to extend shelf-life or control harmful bacteria, nutritional losses are less than or about the same as cooking and freezing.</a:t>
            </a:r>
          </a:p>
          <a:p>
            <a:pPr indent="0" lvl="0" marL="0" rtl="0">
              <a:spcBef>
                <a:spcPts val="0"/>
              </a:spcBef>
              <a:buSzPct val="100000"/>
              <a:buFont typeface="Arial"/>
              <a:buNone/>
            </a:pPr>
            <a:r>
              <a:rPr b="1" lang="en" sz="1800">
                <a:solidFill>
                  <a:srgbClr val="000000"/>
                </a:solidFill>
                <a:latin typeface="Arial"/>
                <a:ea typeface="Arial"/>
                <a:cs typeface="Arial"/>
                <a:sym typeface="Arial"/>
              </a:rPr>
              <a:t>3. Irradiation causes chemical changes in food.</a:t>
            </a:r>
          </a:p>
          <a:p>
            <a:pPr indent="-342900" lvl="0" marL="457200" rtl="0">
              <a:spcBef>
                <a:spcPts val="0"/>
              </a:spcBef>
              <a:buClr>
                <a:srgbClr val="000000"/>
              </a:buClr>
              <a:buSzPct val="100000"/>
              <a:buFont typeface="Arial"/>
              <a:buChar char="●"/>
            </a:pPr>
            <a:r>
              <a:rPr lang="en" sz="1800">
                <a:solidFill>
                  <a:srgbClr val="000000"/>
                </a:solidFill>
                <a:latin typeface="Arial"/>
                <a:ea typeface="Arial"/>
                <a:cs typeface="Arial"/>
                <a:sym typeface="Arial"/>
              </a:rPr>
              <a:t>This is true, however, the changes that occur are minor compared to those that occur in other processes, such as cooking, and they can only be detected by a chemist with extremely sensitive lab equipment.</a:t>
            </a:r>
          </a:p>
        </p:txBody>
      </p:sp>
      <p:sp>
        <p:nvSpPr>
          <p:cNvPr id="87" name="Shape 87"/>
          <p:cNvSpPr txBox="1"/>
          <p:nvPr>
            <p:ph type="title"/>
          </p:nvPr>
        </p:nvSpPr>
        <p:spPr>
          <a:xfrm>
            <a:off x="457200" y="205978"/>
            <a:ext cx="8229600" cy="994200"/>
          </a:xfrm>
          <a:prstGeom prst="rect">
            <a:avLst/>
          </a:prstGeom>
        </p:spPr>
        <p:txBody>
          <a:bodyPr anchorCtr="0" anchor="b" bIns="91425" lIns="91425" rIns="91425" tIns="91425">
            <a:noAutofit/>
          </a:bodyPr>
          <a:lstStyle/>
          <a:p>
            <a:pPr algn="ctr">
              <a:spcBef>
                <a:spcPts val="0"/>
              </a:spcBef>
              <a:buNone/>
            </a:pPr>
            <a:r>
              <a:rPr lang="en"/>
              <a:t>Common Misconceptions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457200" y="205978"/>
            <a:ext cx="8229600" cy="994200"/>
          </a:xfrm>
          <a:prstGeom prst="rect">
            <a:avLst/>
          </a:prstGeom>
        </p:spPr>
        <p:txBody>
          <a:bodyPr anchorCtr="0" anchor="b" bIns="91425" lIns="91425" rIns="91425" tIns="91425">
            <a:noAutofit/>
          </a:bodyPr>
          <a:lstStyle/>
          <a:p>
            <a:pPr algn="ctr">
              <a:spcBef>
                <a:spcPts val="0"/>
              </a:spcBef>
              <a:buNone/>
            </a:pPr>
            <a:r>
              <a:rPr lang="en"/>
              <a:t>Video on Food Irradiation</a:t>
            </a:r>
          </a:p>
        </p:txBody>
      </p:sp>
      <p:sp>
        <p:nvSpPr>
          <p:cNvPr id="93" name="Shape 93">
            <a:hlinkClick r:id="rId4"/>
          </p:cNvPr>
          <p:cNvSpPr/>
          <p:nvPr/>
        </p:nvSpPr>
        <p:spPr>
          <a:xfrm>
            <a:off x="4513500" y="1724800"/>
            <a:ext cx="4572000" cy="3358850"/>
          </a:xfrm>
          <a:prstGeom prst="rect">
            <a:avLst/>
          </a:prstGeom>
          <a:blipFill>
            <a:blip r:embed="rId5">
              <a:alphaModFix/>
            </a:blip>
            <a:stretch>
              <a:fillRect/>
            </a:stretch>
          </a:blipFill>
          <a:ln>
            <a:noFill/>
          </a:ln>
        </p:spPr>
      </p:sp>
      <p:sp>
        <p:nvSpPr>
          <p:cNvPr id="94" name="Shape 94"/>
          <p:cNvSpPr txBox="1"/>
          <p:nvPr>
            <p:ph idx="1" type="body"/>
          </p:nvPr>
        </p:nvSpPr>
        <p:spPr>
          <a:xfrm>
            <a:off x="457200" y="1244242"/>
            <a:ext cx="8229600" cy="36303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Arial"/>
              <a:buChar char="●"/>
            </a:pPr>
            <a:r>
              <a:rPr lang="en" sz="2400">
                <a:solidFill>
                  <a:srgbClr val="000000"/>
                </a:solidFill>
              </a:rPr>
              <a:t>Nordion is a global health science organization that </a:t>
            </a:r>
          </a:p>
          <a:p>
            <a:pPr rtl="0">
              <a:spcBef>
                <a:spcPts val="0"/>
              </a:spcBef>
              <a:buNone/>
            </a:pPr>
            <a:r>
              <a:rPr lang="en" sz="2400">
                <a:solidFill>
                  <a:srgbClr val="000000"/>
                </a:solidFill>
              </a:rPr>
              <a:t>provides market-leading </a:t>
            </a:r>
          </a:p>
          <a:p>
            <a:pPr rtl="0">
              <a:spcBef>
                <a:spcPts val="0"/>
              </a:spcBef>
              <a:buNone/>
            </a:pPr>
            <a:r>
              <a:rPr lang="en" sz="2400">
                <a:solidFill>
                  <a:srgbClr val="000000"/>
                </a:solidFill>
              </a:rPr>
              <a:t>products used for the </a:t>
            </a:r>
          </a:p>
          <a:p>
            <a:pPr rtl="0">
              <a:spcBef>
                <a:spcPts val="0"/>
              </a:spcBef>
              <a:buNone/>
            </a:pPr>
            <a:r>
              <a:rPr lang="en" sz="2400">
                <a:solidFill>
                  <a:srgbClr val="000000"/>
                </a:solidFill>
              </a:rPr>
              <a:t>prevention, diagnosis and </a:t>
            </a:r>
          </a:p>
          <a:p>
            <a:pPr rtl="0">
              <a:spcBef>
                <a:spcPts val="0"/>
              </a:spcBef>
              <a:buNone/>
            </a:pPr>
            <a:r>
              <a:rPr lang="en" sz="2400">
                <a:solidFill>
                  <a:srgbClr val="000000"/>
                </a:solidFill>
              </a:rPr>
              <a:t>treatment of disease. </a:t>
            </a:r>
          </a:p>
          <a:p>
            <a:pPr indent="-381000" lvl="0" marL="457200" rtl="0">
              <a:spcBef>
                <a:spcPts val="0"/>
              </a:spcBef>
              <a:buClr>
                <a:srgbClr val="000000"/>
              </a:buClr>
              <a:buSzPct val="100000"/>
              <a:buFont typeface="Arial"/>
              <a:buChar char="●"/>
            </a:pPr>
            <a:r>
              <a:rPr lang="en" sz="2400">
                <a:solidFill>
                  <a:srgbClr val="000000"/>
                </a:solidFill>
              </a:rPr>
              <a:t>Nordion is an example of </a:t>
            </a:r>
          </a:p>
          <a:p>
            <a:pPr lvl="0" rtl="0">
              <a:spcBef>
                <a:spcPts val="0"/>
              </a:spcBef>
              <a:buNone/>
            </a:pPr>
            <a:r>
              <a:rPr lang="en" sz="2400">
                <a:solidFill>
                  <a:srgbClr val="000000"/>
                </a:solidFill>
              </a:rPr>
              <a:t>a company that uses </a:t>
            </a:r>
          </a:p>
          <a:p>
            <a:pPr rtl="0">
              <a:spcBef>
                <a:spcPts val="0"/>
              </a:spcBef>
              <a:buNone/>
            </a:pPr>
            <a:r>
              <a:rPr lang="en" sz="2400">
                <a:solidFill>
                  <a:srgbClr val="000000"/>
                </a:solidFill>
              </a:rPr>
              <a:t>food irradiation.</a:t>
            </a:r>
          </a:p>
          <a:p>
            <a:pPr rtl="0">
              <a:spcBef>
                <a:spcPts val="0"/>
              </a:spcBef>
              <a:buNone/>
            </a:pPr>
            <a:r>
              <a:t/>
            </a:r>
            <a:endParaRPr sz="2400">
              <a:solidFill>
                <a:srgbClr val="000000"/>
              </a:solidFill>
            </a:endParaRPr>
          </a:p>
          <a:p>
            <a:pPr lvl="0" rtl="0">
              <a:spcBef>
                <a:spcPts val="0"/>
              </a:spcBef>
              <a:buNone/>
            </a:pPr>
            <a:r>
              <a:rPr lang="en" sz="2400" u="sng">
                <a:solidFill>
                  <a:srgbClr val="A4C2F4"/>
                </a:solidFill>
                <a:hlinkClick r:id="rId6"/>
              </a:rPr>
              <a:t>Nordion's website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